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28" r:id="rId2"/>
  </p:sldMasterIdLst>
  <p:notesMasterIdLst>
    <p:notesMasterId r:id="rId21"/>
  </p:notesMasterIdLst>
  <p:handoutMasterIdLst>
    <p:handoutMasterId r:id="rId22"/>
  </p:handoutMasterIdLst>
  <p:sldIdLst>
    <p:sldId id="493" r:id="rId3"/>
    <p:sldId id="495" r:id="rId4"/>
    <p:sldId id="496" r:id="rId5"/>
    <p:sldId id="497" r:id="rId6"/>
    <p:sldId id="500" r:id="rId7"/>
    <p:sldId id="522" r:id="rId8"/>
    <p:sldId id="502" r:id="rId9"/>
    <p:sldId id="503" r:id="rId10"/>
    <p:sldId id="520" r:id="rId11"/>
    <p:sldId id="506" r:id="rId12"/>
    <p:sldId id="507" r:id="rId13"/>
    <p:sldId id="508" r:id="rId14"/>
    <p:sldId id="509" r:id="rId15"/>
    <p:sldId id="511" r:id="rId16"/>
    <p:sldId id="512" r:id="rId17"/>
    <p:sldId id="514" r:id="rId18"/>
    <p:sldId id="515" r:id="rId19"/>
    <p:sldId id="521" r:id="rId2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DEFBC"/>
    <a:srgbClr val="0F4F97"/>
    <a:srgbClr val="F6CE86"/>
    <a:srgbClr val="AEF8E5"/>
    <a:srgbClr val="0A8464"/>
    <a:srgbClr val="0DB78A"/>
    <a:srgbClr val="D68F10"/>
    <a:srgbClr val="F1B13D"/>
    <a:srgbClr val="10D6A2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8" autoAdjust="0"/>
    <p:restoredTop sz="96340" autoAdjust="0"/>
  </p:normalViewPr>
  <p:slideViewPr>
    <p:cSldViewPr snapToGrid="0">
      <p:cViewPr varScale="1">
        <p:scale>
          <a:sx n="136" d="100"/>
          <a:sy n="136" d="100"/>
        </p:scale>
        <p:origin x="-1156" y="-52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7/27/2016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7/27/2016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 smtClean="0"/>
              <a:t>Authors 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LLNL-PRES-698578</a:t>
            </a:r>
            <a:endParaRPr lang="en-US" sz="800" kern="1200" dirty="0" smtClean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  <a:endParaRPr lang="en-US" sz="7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B9428C-5E4A-435A-B98D-1751A251CFF6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64D7F6-50A4-4410-A636-0ED203BA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6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B9428C-5E4A-435A-B98D-1751A251CFF6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64D7F6-50A4-4410-A636-0ED203BA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75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B9428C-5E4A-435A-B98D-1751A251CFF6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64D7F6-50A4-4410-A636-0ED203BA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47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44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31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74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726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4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8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74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21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04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8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 smtClean="0">
                <a:latin typeface="Arial"/>
                <a:cs typeface="Arial"/>
              </a:rPr>
              <a:t>LLNL-PRES-698578</a:t>
            </a:r>
            <a:endParaRPr lang="en-US" sz="600" dirty="0" smtClean="0">
              <a:latin typeface="Arial"/>
              <a:cs typeface="Arial"/>
            </a:endParaRP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9" y="6481338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  <p:sldLayoutId id="2147483725" r:id="rId11"/>
    <p:sldLayoutId id="2147483726" r:id="rId12"/>
    <p:sldLayoutId id="214748372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CB9428C-5E4A-435A-B98D-1751A251CFF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7/27/2016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164D7F6-50A4-4410-A636-0ED203BA7B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8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 to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GridDyn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 smtClean="0"/>
              <a:t>Philip Top</a:t>
            </a:r>
            <a:endParaRPr lang="en-US" dirty="0"/>
          </a:p>
          <a:p>
            <a:pPr lvl="0"/>
            <a:r>
              <a:rPr lang="en-US" dirty="0" smtClean="0"/>
              <a:t>Lawrence Livermore National Laboratory</a:t>
            </a:r>
          </a:p>
          <a:p>
            <a:pPr lvl="0"/>
            <a:r>
              <a:rPr lang="en-US" dirty="0" smtClean="0"/>
              <a:t>top1@llnl.gov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endParaRPr lang="en-US" sz="1600" dirty="0">
              <a:cs typeface="Lucida Handwrit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144000" cy="64513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38400" y="1828800"/>
            <a:ext cx="2514600" cy="2133600"/>
            <a:chOff x="3581400" y="2362200"/>
            <a:chExt cx="2514600" cy="2133600"/>
          </a:xfrm>
        </p:grpSpPr>
        <p:pic>
          <p:nvPicPr>
            <p:cNvPr id="3" name="Picture 2" descr="GridDyn_FullColo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0" t="31946" r="8538" b="33333"/>
            <a:stretch/>
          </p:blipFill>
          <p:spPr>
            <a:xfrm>
              <a:off x="3733800" y="2438400"/>
              <a:ext cx="1766956" cy="49082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3581400" y="2362200"/>
              <a:ext cx="2514600" cy="2133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38600" y="2819400"/>
              <a:ext cx="178766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Object API</a:t>
              </a:r>
            </a:p>
            <a:p>
              <a:r>
                <a:rPr lang="en-US" dirty="0" smtClean="0"/>
                <a:t>Models</a:t>
              </a:r>
            </a:p>
            <a:p>
              <a:r>
                <a:rPr lang="en-US" dirty="0" smtClean="0"/>
                <a:t>Bookkeeping</a:t>
              </a:r>
            </a:p>
            <a:p>
              <a:r>
                <a:rPr lang="en-US" dirty="0" smtClean="0"/>
                <a:t>Solver interface</a:t>
              </a:r>
            </a:p>
            <a:p>
              <a:r>
                <a:rPr lang="en-US" dirty="0" smtClean="0"/>
                <a:t>IO</a:t>
              </a:r>
              <a:endParaRPr lang="en-US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105400" y="1828800"/>
            <a:ext cx="1371600" cy="1600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Numeric </a:t>
            </a:r>
          </a:p>
          <a:p>
            <a:pPr algn="ctr"/>
            <a:r>
              <a:rPr lang="en-US" dirty="0" smtClean="0"/>
              <a:t>Solvers</a:t>
            </a:r>
          </a:p>
          <a:p>
            <a:pPr algn="ctr"/>
            <a:r>
              <a:rPr lang="en-US" dirty="0" smtClean="0"/>
              <a:t>-Internal</a:t>
            </a:r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438400" y="1143000"/>
            <a:ext cx="1295400" cy="533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Extra 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02883" y="990600"/>
            <a:ext cx="1295400" cy="7239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FMI models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02472" y="609600"/>
            <a:ext cx="1482256" cy="457200"/>
          </a:xfrm>
          <a:prstGeom prst="roundRect">
            <a:avLst/>
          </a:prstGeom>
          <a:solidFill>
            <a:srgbClr val="2DEF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FMU Library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496046" y="4114800"/>
            <a:ext cx="2456953" cy="1828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GridDynOpt</a:t>
            </a:r>
            <a:endParaRPr lang="en-US" dirty="0" smtClean="0"/>
          </a:p>
          <a:p>
            <a:pPr algn="ctr"/>
            <a:r>
              <a:rPr lang="en-US" dirty="0" smtClean="0"/>
              <a:t>Additional models,</a:t>
            </a:r>
          </a:p>
          <a:p>
            <a:pPr algn="ctr"/>
            <a:r>
              <a:rPr lang="en-US" dirty="0" smtClean="0"/>
              <a:t>Bookkeeping</a:t>
            </a:r>
          </a:p>
          <a:p>
            <a:pPr algn="ctr"/>
            <a:r>
              <a:rPr lang="en-US" dirty="0" smtClean="0"/>
              <a:t>API’s for optimization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181600" y="4114800"/>
            <a:ext cx="1524000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Numeric </a:t>
            </a:r>
          </a:p>
          <a:p>
            <a:pPr algn="ctr"/>
            <a:r>
              <a:rPr lang="en-US" dirty="0" smtClean="0"/>
              <a:t>Optimizers</a:t>
            </a:r>
          </a:p>
          <a:p>
            <a:pPr algn="ctr"/>
            <a:r>
              <a:rPr lang="en-US" dirty="0" smtClean="0"/>
              <a:t>-</a:t>
            </a:r>
            <a:r>
              <a:rPr lang="en-US" sz="1400" dirty="0" smtClean="0"/>
              <a:t>CPLEX</a:t>
            </a:r>
          </a:p>
          <a:p>
            <a:pPr algn="ctr"/>
            <a:r>
              <a:rPr lang="en-US" sz="1400" dirty="0" smtClean="0"/>
              <a:t>-CLP</a:t>
            </a:r>
          </a:p>
          <a:p>
            <a:pPr algn="ctr"/>
            <a:r>
              <a:rPr lang="en-US" sz="1400" dirty="0" smtClean="0"/>
              <a:t>-CBC</a:t>
            </a:r>
          </a:p>
          <a:p>
            <a:pPr algn="ctr"/>
            <a:r>
              <a:rPr lang="en-US" sz="1400" dirty="0" smtClean="0"/>
              <a:t>-IPOPT</a:t>
            </a:r>
          </a:p>
          <a:p>
            <a:pPr algn="ctr"/>
            <a:r>
              <a:rPr lang="en-US" sz="1400" dirty="0" smtClean="0"/>
              <a:t>-Others?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66800" y="1828800"/>
            <a:ext cx="1143000" cy="41148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Input</a:t>
            </a:r>
          </a:p>
          <a:p>
            <a:pPr algn="ctr"/>
            <a:r>
              <a:rPr lang="en-US" dirty="0"/>
              <a:t>.</a:t>
            </a:r>
            <a:r>
              <a:rPr lang="en-US" dirty="0" smtClean="0"/>
              <a:t>XML</a:t>
            </a:r>
          </a:p>
          <a:p>
            <a:pPr algn="ctr"/>
            <a:r>
              <a:rPr lang="en-US" dirty="0"/>
              <a:t>.</a:t>
            </a:r>
            <a:r>
              <a:rPr lang="en-US" dirty="0" smtClean="0"/>
              <a:t>RAW</a:t>
            </a:r>
          </a:p>
          <a:p>
            <a:pPr algn="ctr"/>
            <a:r>
              <a:rPr lang="en-US" dirty="0"/>
              <a:t>.</a:t>
            </a:r>
            <a:r>
              <a:rPr lang="en-US" dirty="0" smtClean="0"/>
              <a:t>CDF</a:t>
            </a:r>
          </a:p>
          <a:p>
            <a:pPr algn="ctr"/>
            <a:r>
              <a:rPr lang="en-US" dirty="0" smtClean="0"/>
              <a:t>.m</a:t>
            </a:r>
          </a:p>
          <a:p>
            <a:pPr algn="ctr"/>
            <a:r>
              <a:rPr lang="en-US" dirty="0" smtClean="0"/>
              <a:t>-others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33400" y="152400"/>
            <a:ext cx="7010400" cy="609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0600" y="3048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GridDynMain</a:t>
            </a:r>
            <a:r>
              <a:rPr lang="en-US" dirty="0" smtClean="0"/>
              <a:t>,  </a:t>
            </a:r>
            <a:r>
              <a:rPr lang="en-US" dirty="0" err="1" smtClean="0"/>
              <a:t>GridDynServer</a:t>
            </a:r>
            <a:r>
              <a:rPr lang="en-US" dirty="0" smtClean="0"/>
              <a:t>, </a:t>
            </a:r>
            <a:r>
              <a:rPr lang="en-US" dirty="0" err="1" smtClean="0"/>
              <a:t>TestCore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696200" y="152400"/>
            <a:ext cx="1219200" cy="6248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Visualize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iamond 19"/>
          <p:cNvSpPr/>
          <p:nvPr/>
        </p:nvSpPr>
        <p:spPr>
          <a:xfrm>
            <a:off x="3429000" y="3862854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/>
          <p:cNvSpPr/>
          <p:nvPr/>
        </p:nvSpPr>
        <p:spPr>
          <a:xfrm>
            <a:off x="2895600" y="1581978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/>
          <p:cNvSpPr/>
          <p:nvPr/>
        </p:nvSpPr>
        <p:spPr>
          <a:xfrm>
            <a:off x="4755528" y="2395821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2050774" y="27051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2094690" y="48768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4804244" y="48387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4914900" y="8382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7350868" y="16764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4191000" y="1600200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/>
          <p:cNvSpPr/>
          <p:nvPr/>
        </p:nvSpPr>
        <p:spPr>
          <a:xfrm>
            <a:off x="7350868" y="4585133"/>
            <a:ext cx="533400" cy="381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1213995" cy="33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1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Positive Sequence power flow</a:t>
            </a:r>
          </a:p>
          <a:p>
            <a:pPr lvl="1"/>
            <a:r>
              <a:rPr lang="en-US" dirty="0" smtClean="0"/>
              <a:t>Full AC power flow</a:t>
            </a:r>
          </a:p>
          <a:p>
            <a:pPr lvl="1"/>
            <a:r>
              <a:rPr lang="en-US" dirty="0" smtClean="0"/>
              <a:t>Numerous approximations</a:t>
            </a:r>
          </a:p>
          <a:p>
            <a:pPr lvl="2"/>
            <a:r>
              <a:rPr lang="en-US" dirty="0" smtClean="0"/>
              <a:t>DC</a:t>
            </a:r>
          </a:p>
          <a:p>
            <a:pPr lvl="2"/>
            <a:r>
              <a:rPr lang="en-US" dirty="0" smtClean="0"/>
              <a:t>Decoupled</a:t>
            </a:r>
          </a:p>
          <a:p>
            <a:pPr lvl="2"/>
            <a:r>
              <a:rPr lang="en-US" dirty="0" smtClean="0"/>
              <a:t>Linear</a:t>
            </a:r>
          </a:p>
          <a:p>
            <a:pPr lvl="2"/>
            <a:r>
              <a:rPr lang="en-US" dirty="0" smtClean="0"/>
              <a:t>Simplified</a:t>
            </a:r>
          </a:p>
          <a:p>
            <a:pPr lvl="2"/>
            <a:r>
              <a:rPr lang="en-US" dirty="0" smtClean="0"/>
              <a:t>Small angle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65837"/>
            <a:ext cx="4038600" cy="2794689"/>
          </a:xfrm>
        </p:spPr>
      </p:pic>
    </p:spTree>
    <p:extLst>
      <p:ext uri="{BB962C8B-B14F-4D97-AF65-F5344CB8AC3E}">
        <p14:creationId xmlns:p14="http://schemas.microsoft.com/office/powerpoint/2010/main" val="30225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Event Driven Power Flow</a:t>
            </a:r>
          </a:p>
          <a:p>
            <a:pPr lvl="1"/>
            <a:r>
              <a:rPr lang="en-US" dirty="0" smtClean="0"/>
              <a:t>Perform an iterated power flow over time with periodic updates or driven by system events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52314"/>
            <a:ext cx="4038600" cy="242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6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 coordination with </a:t>
            </a:r>
            <a:r>
              <a:rPr lang="en-US" dirty="0" smtClean="0"/>
              <a:t>FSKIT* </a:t>
            </a:r>
            <a:r>
              <a:rPr lang="en-US" dirty="0" smtClean="0"/>
              <a:t>and </a:t>
            </a:r>
            <a:r>
              <a:rPr lang="en-US" dirty="0" err="1" smtClean="0"/>
              <a:t>Pargrid</a:t>
            </a:r>
            <a:r>
              <a:rPr lang="en-US" dirty="0" smtClean="0"/>
              <a:t>*, </a:t>
            </a:r>
            <a:r>
              <a:rPr lang="en-US" dirty="0" smtClean="0"/>
              <a:t>couple with Distribution systems and communication systems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64" y="2445738"/>
            <a:ext cx="3036071" cy="283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4239798" cy="228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65306" y="5687008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Open source release is in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Dynamic Simulation</a:t>
            </a:r>
          </a:p>
          <a:p>
            <a:pPr lvl="1"/>
            <a:r>
              <a:rPr lang="en-US" dirty="0" smtClean="0"/>
              <a:t>Evolve system over time using DAE equations</a:t>
            </a:r>
          </a:p>
          <a:p>
            <a:pPr lvl="1"/>
            <a:r>
              <a:rPr lang="en-US" dirty="0" smtClean="0"/>
              <a:t>Similar approximations available as in </a:t>
            </a:r>
            <a:r>
              <a:rPr lang="en-US" dirty="0" smtClean="0"/>
              <a:t>power </a:t>
            </a:r>
            <a:r>
              <a:rPr lang="en-US" dirty="0" smtClean="0"/>
              <a:t>flow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724835" cy="223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5" r="1277" b="7852"/>
          <a:stretch/>
        </p:blipFill>
        <p:spPr bwMode="auto">
          <a:xfrm>
            <a:off x="2438400" y="3680448"/>
            <a:ext cx="4267199" cy="28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8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Written in C++  making heavy use of C++11</a:t>
            </a:r>
          </a:p>
          <a:p>
            <a:pPr lvl="1"/>
            <a:r>
              <a:rPr lang="en-US" dirty="0" smtClean="0"/>
              <a:t>Will utilize C++14 standard </a:t>
            </a:r>
            <a:r>
              <a:rPr lang="en-US" dirty="0" smtClean="0"/>
              <a:t>soon</a:t>
            </a:r>
          </a:p>
          <a:p>
            <a:pPr lvl="1"/>
            <a:r>
              <a:rPr lang="en-US" dirty="0" smtClean="0"/>
              <a:t>Object oriented design</a:t>
            </a:r>
            <a:endParaRPr lang="en-US" dirty="0" smtClean="0"/>
          </a:p>
          <a:p>
            <a:r>
              <a:rPr lang="en-US" dirty="0" smtClean="0"/>
              <a:t>Project managed in CMAKE (tested on Windows, </a:t>
            </a:r>
            <a:r>
              <a:rPr lang="en-US" dirty="0" err="1" smtClean="0"/>
              <a:t>linux</a:t>
            </a:r>
            <a:r>
              <a:rPr lang="en-US" dirty="0" smtClean="0"/>
              <a:t>, </a:t>
            </a:r>
            <a:r>
              <a:rPr lang="en-US" dirty="0" err="1" smtClean="0"/>
              <a:t>mingw</a:t>
            </a:r>
            <a:r>
              <a:rPr lang="en-US" dirty="0" smtClean="0"/>
              <a:t>,  and macs)</a:t>
            </a:r>
          </a:p>
          <a:p>
            <a:r>
              <a:rPr lang="en-US" dirty="0" smtClean="0"/>
              <a:t>Minimum Compilers</a:t>
            </a:r>
          </a:p>
          <a:p>
            <a:pPr lvl="1"/>
            <a:r>
              <a:rPr lang="en-US" dirty="0" smtClean="0"/>
              <a:t>MSVC 14 (Visual studio 2015)</a:t>
            </a:r>
          </a:p>
          <a:p>
            <a:pPr lvl="1"/>
            <a:r>
              <a:rPr lang="en-US" dirty="0" smtClean="0"/>
              <a:t>GCC 4.9</a:t>
            </a:r>
          </a:p>
          <a:p>
            <a:pPr lvl="1"/>
            <a:r>
              <a:rPr lang="en-US" dirty="0" smtClean="0"/>
              <a:t>Intel 16</a:t>
            </a:r>
          </a:p>
          <a:p>
            <a:pPr lvl="1"/>
            <a:r>
              <a:rPr lang="en-US" dirty="0" smtClean="0"/>
              <a:t>Clang 3.4 (3.5 for </a:t>
            </a:r>
            <a:r>
              <a:rPr lang="en-US" dirty="0" err="1" smtClean="0"/>
              <a:t>openMP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Boost 1.49+  (though some planned features may require 1.61+) </a:t>
            </a:r>
          </a:p>
          <a:p>
            <a:pPr lvl="1"/>
            <a:r>
              <a:rPr lang="en-US" dirty="0" smtClean="0"/>
              <a:t>Sundials 2.6.2+  (</a:t>
            </a:r>
            <a:r>
              <a:rPr lang="en-US" dirty="0" err="1" smtClean="0"/>
              <a:t>Kinsol</a:t>
            </a:r>
            <a:r>
              <a:rPr lang="en-US" dirty="0" smtClean="0"/>
              <a:t>, IDA,  though possible uses for other libraries)</a:t>
            </a:r>
          </a:p>
          <a:p>
            <a:pPr lvl="1"/>
            <a:r>
              <a:rPr lang="en-US" dirty="0" err="1" smtClean="0"/>
              <a:t>SuiteSparse</a:t>
            </a:r>
            <a:r>
              <a:rPr lang="en-US" dirty="0" smtClean="0"/>
              <a:t> (KLU through sundials)</a:t>
            </a:r>
          </a:p>
          <a:p>
            <a:r>
              <a:rPr lang="en-US" dirty="0" smtClean="0"/>
              <a:t>Some documentation in code for </a:t>
            </a:r>
            <a:r>
              <a:rPr lang="en-US" dirty="0" err="1" smtClean="0"/>
              <a:t>Doxygen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112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</a:t>
            </a:r>
            <a:r>
              <a:rPr lang="en-US" dirty="0" err="1" smtClean="0"/>
              <a:t>gridCoreObject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Base class for most objects related to the grid</a:t>
            </a:r>
            <a:endParaRPr lang="en-US" dirty="0"/>
          </a:p>
        </p:txBody>
      </p:sp>
      <p:pic>
        <p:nvPicPr>
          <p:cNvPr id="6" name="Picture 2" descr="C:\Users\top1\Documents\codeProjects\transmission\docs\html\classgridCoreObjec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2364581"/>
            <a:ext cx="30734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8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</a:t>
            </a:r>
            <a:r>
              <a:rPr lang="en-US" dirty="0" err="1" smtClean="0"/>
              <a:t>GridObject</a:t>
            </a:r>
            <a:endParaRPr lang="en-US" dirty="0"/>
          </a:p>
        </p:txBody>
      </p:sp>
      <p:pic>
        <p:nvPicPr>
          <p:cNvPr id="4098" name="Picture 2" descr="C:\Users\top1\Documents\codeProjects\transmission\docs\html\classgridObj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98" y="782216"/>
            <a:ext cx="7048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3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Ongoing work is currently supported by applications using </a:t>
            </a:r>
            <a:r>
              <a:rPr lang="en-US" dirty="0" err="1" smtClean="0"/>
              <a:t>GridDyn</a:t>
            </a:r>
            <a:r>
              <a:rPr lang="en-US" dirty="0" smtClean="0"/>
              <a:t> </a:t>
            </a:r>
            <a:r>
              <a:rPr lang="en-US" dirty="0" smtClean="0"/>
              <a:t>including:</a:t>
            </a:r>
          </a:p>
          <a:p>
            <a:pPr lvl="1"/>
            <a:r>
              <a:rPr lang="en-US" dirty="0" smtClean="0"/>
              <a:t>Contingency analysis</a:t>
            </a:r>
          </a:p>
          <a:p>
            <a:pPr lvl="1"/>
            <a:r>
              <a:rPr lang="en-US" dirty="0" smtClean="0"/>
              <a:t>FMU interface</a:t>
            </a:r>
          </a:p>
          <a:p>
            <a:pPr lvl="1"/>
            <a:r>
              <a:rPr lang="en-US" dirty="0" smtClean="0"/>
              <a:t>Co-simulation with communications and Distribution models</a:t>
            </a:r>
            <a:endParaRPr lang="en-US" dirty="0" smtClean="0"/>
          </a:p>
          <a:p>
            <a:pPr lvl="1"/>
            <a:r>
              <a:rPr lang="en-US" dirty="0" smtClean="0"/>
              <a:t>Wide </a:t>
            </a:r>
            <a:r>
              <a:rPr lang="en-US" dirty="0" smtClean="0"/>
              <a:t>Area Controls</a:t>
            </a:r>
          </a:p>
          <a:p>
            <a:pPr lvl="1"/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64D7F6-50A4-4410-A636-0ED203BA7B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1</a:t>
            </a:r>
          </a:p>
          <a:p>
            <a:pPr lvl="1"/>
            <a:r>
              <a:rPr lang="en-US" dirty="0" smtClean="0"/>
              <a:t>Inspiration	</a:t>
            </a:r>
          </a:p>
          <a:p>
            <a:pPr lvl="1"/>
            <a:r>
              <a:rPr lang="en-US" dirty="0" smtClean="0"/>
              <a:t>Origins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Philosophy</a:t>
            </a:r>
          </a:p>
          <a:p>
            <a:pPr lvl="1"/>
            <a:r>
              <a:rPr lang="en-US" dirty="0" smtClean="0"/>
              <a:t>Vision</a:t>
            </a:r>
          </a:p>
          <a:p>
            <a:r>
              <a:rPr lang="en-US" dirty="0" smtClean="0"/>
              <a:t>Part 2</a:t>
            </a:r>
          </a:p>
          <a:p>
            <a:pPr lvl="1"/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729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FY13-15  Modeling and Simulation </a:t>
            </a:r>
            <a:r>
              <a:rPr lang="en-US" dirty="0" smtClean="0"/>
              <a:t>LLNL internal R&amp;D</a:t>
            </a:r>
            <a:endParaRPr lang="en-US" dirty="0" smtClean="0"/>
          </a:p>
          <a:p>
            <a:pPr lvl="1"/>
            <a:r>
              <a:rPr lang="en-US" dirty="0" smtClean="0"/>
              <a:t>The goal was to explore the coupling between transmission and distribution </a:t>
            </a:r>
            <a:r>
              <a:rPr lang="en-US" dirty="0" smtClean="0"/>
              <a:t>systems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u="sng" dirty="0" smtClean="0"/>
              <a:t>Grid</a:t>
            </a:r>
            <a:r>
              <a:rPr lang="en-US" dirty="0" smtClean="0"/>
              <a:t> </a:t>
            </a:r>
            <a:r>
              <a:rPr lang="en-US" u="sng" dirty="0" smtClean="0"/>
              <a:t>Dyn</a:t>
            </a:r>
            <a:r>
              <a:rPr lang="en-US" dirty="0" smtClean="0"/>
              <a:t>amics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74259"/>
            <a:ext cx="5715000" cy="159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3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Transmission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with HPC and elsewhere</a:t>
            </a:r>
          </a:p>
          <a:p>
            <a:r>
              <a:rPr lang="en-US" dirty="0" smtClean="0"/>
              <a:t>Give easy access to manipulate solvers and solution methodology</a:t>
            </a:r>
          </a:p>
          <a:p>
            <a:r>
              <a:rPr lang="en-US" dirty="0" smtClean="0"/>
              <a:t>Include variety of model details</a:t>
            </a:r>
          </a:p>
          <a:p>
            <a:r>
              <a:rPr lang="en-US" dirty="0" smtClean="0"/>
              <a:t>Be able to couple with other software modeling platforms</a:t>
            </a:r>
          </a:p>
          <a:p>
            <a:r>
              <a:rPr lang="en-US" dirty="0"/>
              <a:t>Serve as an experimental platform for scalable high performance grid modeling methods development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Identified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open research code written in compiled language that provided the </a:t>
            </a:r>
            <a:r>
              <a:rPr lang="en-US" dirty="0"/>
              <a:t>necessary </a:t>
            </a:r>
            <a:r>
              <a:rPr lang="en-US" dirty="0" smtClean="0"/>
              <a:t>flexibility</a:t>
            </a:r>
            <a:r>
              <a:rPr lang="en-US" dirty="0"/>
              <a:t> for conducting computational experiments </a:t>
            </a:r>
            <a:r>
              <a:rPr lang="en-US" dirty="0" smtClean="0"/>
              <a:t>and included sufficient details of system dynamics.</a:t>
            </a:r>
          </a:p>
          <a:p>
            <a:r>
              <a:rPr lang="en-US" dirty="0" smtClean="0"/>
              <a:t>Did not provide flexibility of using a variable time step solver</a:t>
            </a:r>
            <a:endParaRPr lang="en-US" dirty="0" smtClean="0"/>
          </a:p>
          <a:p>
            <a:r>
              <a:rPr lang="en-US" dirty="0" smtClean="0"/>
              <a:t>Many open power systems programs construct an impedance matrix, implying all loads and gens must fit within that parameterization at least in any given </a:t>
            </a:r>
            <a:r>
              <a:rPr lang="en-US" dirty="0" err="1" smtClean="0"/>
              <a:t>timestep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looking at all available options and much internal discussion a decision was made to develop a new positive sequence transmission simulation tool in Early 2013.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D7F6-50A4-4410-A636-0ED203BA7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Philosophy and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Well structured, well written code</a:t>
            </a:r>
          </a:p>
          <a:p>
            <a:r>
              <a:rPr lang="en-US" dirty="0" smtClean="0"/>
              <a:t>Cross Platform (OS and scale)</a:t>
            </a:r>
          </a:p>
          <a:p>
            <a:r>
              <a:rPr lang="en-US" dirty="0" smtClean="0"/>
              <a:t>Written with Modern language, using modern techniques and libraries</a:t>
            </a:r>
          </a:p>
          <a:p>
            <a:r>
              <a:rPr lang="en-US" dirty="0" smtClean="0"/>
              <a:t>Include support for a wide range of power system features:  limits, adjustable controls, </a:t>
            </a:r>
            <a:r>
              <a:rPr lang="en-US" dirty="0" err="1" smtClean="0"/>
              <a:t>deadbands</a:t>
            </a:r>
            <a:r>
              <a:rPr lang="en-US" dirty="0" smtClean="0"/>
              <a:t>, protection, breakers, relays, sensors, etc.</a:t>
            </a:r>
          </a:p>
          <a:p>
            <a:r>
              <a:rPr lang="en-US" dirty="0" smtClean="0"/>
              <a:t>Modular and replaceable</a:t>
            </a:r>
          </a:p>
          <a:p>
            <a:pPr lvl="1"/>
            <a:r>
              <a:rPr lang="en-US" dirty="0" smtClean="0"/>
              <a:t>Models are independent of the solvers</a:t>
            </a:r>
          </a:p>
          <a:p>
            <a:pPr lvl="1"/>
            <a:r>
              <a:rPr lang="en-US" dirty="0" smtClean="0"/>
              <a:t>Models do not need to know the internal structures of other models (defined by interface and function)</a:t>
            </a:r>
          </a:p>
          <a:p>
            <a:pPr lvl="1"/>
            <a:r>
              <a:rPr lang="en-US" dirty="0" smtClean="0"/>
              <a:t>Solution technique is not fixed by the models</a:t>
            </a:r>
          </a:p>
          <a:p>
            <a:r>
              <a:rPr lang="en-US" dirty="0" smtClean="0"/>
              <a:t>Inputs formats are flexible and not tied to the model layout</a:t>
            </a:r>
          </a:p>
          <a:p>
            <a:r>
              <a:rPr lang="en-US" dirty="0" smtClean="0"/>
              <a:t>Built for </a:t>
            </a:r>
            <a:r>
              <a:rPr lang="en-US" dirty="0" smtClean="0"/>
              <a:t>flexibility</a:t>
            </a:r>
          </a:p>
          <a:p>
            <a:r>
              <a:rPr lang="en-US" dirty="0" smtClean="0"/>
              <a:t>Built to interact with other simulation tools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GridDyn</a:t>
            </a:r>
            <a:r>
              <a:rPr lang="en-US" dirty="0" smtClean="0"/>
              <a:t> as the software package of choice for research institutions and utilities for exploring novel simulation and solver techniques for the grid, performing non-traditional simulations, and as a building block for enabling power grid R&amp;D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Easy to expand</a:t>
            </a:r>
          </a:p>
          <a:p>
            <a:pPr lvl="1"/>
            <a:r>
              <a:rPr lang="en-US" dirty="0" smtClean="0"/>
              <a:t>Moderately easy to use</a:t>
            </a:r>
          </a:p>
          <a:p>
            <a:pPr lvl="1"/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Scalable from laptops to HPC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A proving ground to test new methods and techniques that can be later adapted and migrated to commercial tools</a:t>
            </a:r>
          </a:p>
          <a:p>
            <a:r>
              <a:rPr lang="en-US" dirty="0" smtClean="0"/>
              <a:t>A Training platform for enhancing the education of future power engineers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184900" y="1384298"/>
            <a:ext cx="2783265" cy="99853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400">
              <a:lnSpc>
                <a:spcPct val="5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Solver Technology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41301" y="4635500"/>
            <a:ext cx="2362199" cy="21142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400">
              <a:lnSpc>
                <a:spcPct val="5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Input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84900" y="2616200"/>
            <a:ext cx="2781300" cy="2349500"/>
          </a:xfrm>
          <a:prstGeom prst="roundRect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400">
              <a:lnSpc>
                <a:spcPct val="5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Coupling to Other Platforms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84900" y="5168900"/>
            <a:ext cx="2781300" cy="1587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400">
              <a:lnSpc>
                <a:spcPct val="5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Output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3201" y="96838"/>
            <a:ext cx="871209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GridDyn</a:t>
            </a:r>
            <a:r>
              <a:rPr lang="en-US" dirty="0" smtClean="0"/>
              <a:t> - LLNL’s Power Transmission System Simulator</a:t>
            </a:r>
            <a:endParaRPr lang="en-US" dirty="0"/>
          </a:p>
        </p:txBody>
      </p:sp>
      <p:pic>
        <p:nvPicPr>
          <p:cNvPr id="5" name="Picture 5" descr="sundials_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1299" y="1709738"/>
            <a:ext cx="1938338" cy="5213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7" name="Picture 6" descr="tes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15" y="5441706"/>
            <a:ext cx="1931922" cy="11591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39bu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3" y="4979608"/>
            <a:ext cx="1084595" cy="1226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Left-Right Arrow 9"/>
          <p:cNvSpPr/>
          <p:nvPr/>
        </p:nvSpPr>
        <p:spPr>
          <a:xfrm>
            <a:off x="6324600" y="4253486"/>
            <a:ext cx="935228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FMI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82653" y="1239838"/>
            <a:ext cx="2022941" cy="548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 defTabSz="914400">
              <a:lnSpc>
                <a:spcPct val="70000"/>
              </a:lnSpc>
            </a:pP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327900" y="4254500"/>
            <a:ext cx="1422400" cy="4776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 smtClean="0">
                <a:solidFill>
                  <a:prstClr val="white"/>
                </a:solidFill>
              </a:rPr>
              <a:t>Other External Simulators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27900" y="3530600"/>
            <a:ext cx="1422400" cy="477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 smtClean="0">
                <a:solidFill>
                  <a:prstClr val="white"/>
                </a:solidFill>
              </a:rPr>
              <a:t>Communication Simulation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327900" y="2997200"/>
            <a:ext cx="1422400" cy="4776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400" dirty="0" smtClean="0">
                <a:solidFill>
                  <a:prstClr val="white"/>
                </a:solidFill>
              </a:rPr>
              <a:t>Distribution Simulation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Left-Right Arrow 20"/>
          <p:cNvSpPr/>
          <p:nvPr/>
        </p:nvSpPr>
        <p:spPr>
          <a:xfrm>
            <a:off x="6324600" y="3262886"/>
            <a:ext cx="935228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FSKIT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Multidocument 21"/>
          <p:cNvSpPr/>
          <p:nvPr/>
        </p:nvSpPr>
        <p:spPr>
          <a:xfrm>
            <a:off x="1638045" y="4954418"/>
            <a:ext cx="692405" cy="845706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XML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>
            <a:off x="5469094" y="3480593"/>
            <a:ext cx="673100" cy="4846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5469094" y="1709738"/>
            <a:ext cx="673100" cy="484632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70512" y="1619250"/>
            <a:ext cx="1661888" cy="269875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 defTabSz="914400"/>
            <a:r>
              <a:rPr lang="en-US" i="1" dirty="0" smtClean="0">
                <a:solidFill>
                  <a:prstClr val="black"/>
                </a:solidFill>
              </a:rPr>
              <a:t>Simulation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57031" y="3254051"/>
            <a:ext cx="1474183" cy="453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Regulation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76650" y="1966006"/>
            <a:ext cx="1466850" cy="291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Power Flow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76650" y="2315334"/>
            <a:ext cx="1466850" cy="5382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Full</a:t>
            </a:r>
          </a:p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Dynamics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570512" y="4465618"/>
            <a:ext cx="1661888" cy="218918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 defTabSz="914400"/>
            <a:r>
              <a:rPr lang="en-US" i="1" dirty="0" smtClean="0">
                <a:solidFill>
                  <a:prstClr val="black"/>
                </a:solidFill>
              </a:rPr>
              <a:t>Models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33646" y="4896233"/>
            <a:ext cx="1329048" cy="5647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Generators &amp; Loads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3646" y="5532268"/>
            <a:ext cx="1329048" cy="5637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Buses &amp; Lines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733646" y="6164223"/>
            <a:ext cx="1329048" cy="35518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Others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5498947" y="5593092"/>
            <a:ext cx="64324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2688605" y="5593092"/>
            <a:ext cx="64324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299" y="1384299"/>
            <a:ext cx="3217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0" fontAlgn="base" hangingPunct="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Open</a:t>
            </a:r>
            <a:r>
              <a:rPr lang="en-US" dirty="0">
                <a:solidFill>
                  <a:prstClr val="black"/>
                </a:solidFill>
              </a:rPr>
              <a:t>, multi-platform, multi-</a:t>
            </a:r>
            <a:r>
              <a:rPr lang="en-US" dirty="0" smtClean="0">
                <a:solidFill>
                  <a:prstClr val="black"/>
                </a:solidFill>
              </a:rPr>
              <a:t>scale (in time </a:t>
            </a:r>
            <a:r>
              <a:rPr lang="en-US" dirty="0">
                <a:solidFill>
                  <a:prstClr val="black"/>
                </a:solidFill>
              </a:rPr>
              <a:t>and space), multi-mode power system simulation </a:t>
            </a:r>
            <a:r>
              <a:rPr lang="en-US" dirty="0" smtClean="0">
                <a:solidFill>
                  <a:prstClr val="black"/>
                </a:solidFill>
              </a:rPr>
              <a:t>platform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Built from the ground up to be compatible with both HPC and standalone systems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Designed for model and solver flexibility as well as coupling with other simulators</a:t>
            </a:r>
          </a:p>
        </p:txBody>
      </p:sp>
      <p:pic>
        <p:nvPicPr>
          <p:cNvPr id="30" name="Picture 29" descr="GridDyn_FullColor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0" t="31946" r="8538" b="33333"/>
          <a:stretch/>
        </p:blipFill>
        <p:spPr>
          <a:xfrm>
            <a:off x="3510645" y="1239838"/>
            <a:ext cx="1766956" cy="490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350" y="6272767"/>
            <a:ext cx="221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prstClr val="black"/>
                </a:solidFill>
              </a:rPr>
              <a:t>Cdf</a:t>
            </a:r>
            <a:r>
              <a:rPr lang="en-US" dirty="0" smtClean="0">
                <a:solidFill>
                  <a:prstClr val="black"/>
                </a:solidFill>
              </a:rPr>
              <a:t>, raw, </a:t>
            </a:r>
            <a:r>
              <a:rPr lang="en-US" dirty="0" err="1" smtClean="0">
                <a:solidFill>
                  <a:prstClr val="black"/>
                </a:solidFill>
              </a:rPr>
              <a:t>epc</a:t>
            </a:r>
            <a:r>
              <a:rPr lang="en-US" dirty="0" smtClean="0">
                <a:solidFill>
                  <a:prstClr val="black"/>
                </a:solidFill>
              </a:rPr>
              <a:t>, m, </a:t>
            </a:r>
            <a:r>
              <a:rPr lang="en-US" dirty="0" err="1" smtClean="0">
                <a:solidFill>
                  <a:prstClr val="black"/>
                </a:solidFill>
              </a:rPr>
              <a:t>etc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69316" y="2910259"/>
            <a:ext cx="1474183" cy="2917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Contingency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57030" y="3771381"/>
            <a:ext cx="1474183" cy="291742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dirty="0" smtClean="0">
                <a:solidFill>
                  <a:prstClr val="white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9564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8.28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2015_PPT_UNC_V8.28 (1)</Template>
  <TotalTime>4095</TotalTime>
  <Words>708</Words>
  <Application>Microsoft Office PowerPoint</Application>
  <PresentationFormat>On-screen Show (4:3)</PresentationFormat>
  <Paragraphs>157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2015_PPT_UNC_V8.28 (1)</vt:lpstr>
      <vt:lpstr>Office Theme</vt:lpstr>
      <vt:lpstr>Intro to GridDyn</vt:lpstr>
      <vt:lpstr>Outline</vt:lpstr>
      <vt:lpstr>Inspiration</vt:lpstr>
      <vt:lpstr>Requirements for Transmission software</vt:lpstr>
      <vt:lpstr>Identified Gaps</vt:lpstr>
      <vt:lpstr>Decision</vt:lpstr>
      <vt:lpstr>Philosophy and design goals</vt:lpstr>
      <vt:lpstr>Vision</vt:lpstr>
      <vt:lpstr>GridDyn - LLNL’s Power Transmission System Simulator</vt:lpstr>
      <vt:lpstr>PowerPoint Presentation</vt:lpstr>
      <vt:lpstr>What can it do?</vt:lpstr>
      <vt:lpstr>What can it do?</vt:lpstr>
      <vt:lpstr>What can it do?</vt:lpstr>
      <vt:lpstr>What can it do?</vt:lpstr>
      <vt:lpstr>Code</vt:lpstr>
      <vt:lpstr>Code: gridCoreObject</vt:lpstr>
      <vt:lpstr>Code: GridObject</vt:lpstr>
      <vt:lpstr>Ongoing work</vt:lpstr>
    </vt:vector>
  </TitlesOfParts>
  <Company>LLNL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Top, Philip L.</dc:creator>
  <cp:lastModifiedBy>Top, Philip L.</cp:lastModifiedBy>
  <cp:revision>16</cp:revision>
  <cp:lastPrinted>2015-07-27T18:49:14Z</cp:lastPrinted>
  <dcterms:created xsi:type="dcterms:W3CDTF">2016-04-20T22:00:09Z</dcterms:created>
  <dcterms:modified xsi:type="dcterms:W3CDTF">2016-07-27T14:27:41Z</dcterms:modified>
</cp:coreProperties>
</file>